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2" r:id="rId6"/>
    <p:sldId id="260" r:id="rId7"/>
    <p:sldId id="262" r:id="rId8"/>
    <p:sldId id="274" r:id="rId9"/>
    <p:sldId id="277" r:id="rId10"/>
    <p:sldId id="275" r:id="rId11"/>
    <p:sldId id="265" r:id="rId12"/>
    <p:sldId id="261" r:id="rId13"/>
    <p:sldId id="266" r:id="rId14"/>
    <p:sldId id="267" r:id="rId15"/>
    <p:sldId id="281" r:id="rId16"/>
    <p:sldId id="283" r:id="rId17"/>
    <p:sldId id="282" r:id="rId18"/>
    <p:sldId id="271" r:id="rId19"/>
    <p:sldId id="279" r:id="rId20"/>
    <p:sldId id="280" r:id="rId21"/>
    <p:sldId id="278" r:id="rId22"/>
    <p:sldId id="284" r:id="rId23"/>
    <p:sldId id="285" r:id="rId24"/>
    <p:sldId id="286" r:id="rId25"/>
    <p:sldId id="270" r:id="rId2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3CE"/>
    <a:srgbClr val="D36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59456"/>
  </p:normalViewPr>
  <p:slideViewPr>
    <p:cSldViewPr snapToGrid="0">
      <p:cViewPr varScale="1">
        <p:scale>
          <a:sx n="73" d="100"/>
          <a:sy n="73" d="100"/>
        </p:scale>
        <p:origin x="31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e001b9370_0_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g7e001b93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88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e001b9370_0_16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g7e001b937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e001b9370_0_16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rtl="0"/>
            <a:endParaRPr lang="es-CL"/>
          </a:p>
        </p:txBody>
      </p:sp>
      <p:sp>
        <p:nvSpPr>
          <p:cNvPr id="103" name="Google Shape;103;g7e001b937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001b9370_0_8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7e001b937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001b9370_0_221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fontAlgn="base"/>
            <a:endParaRPr dirty="0"/>
          </a:p>
        </p:txBody>
      </p:sp>
      <p:sp>
        <p:nvSpPr>
          <p:cNvPr id="144" name="Google Shape;144;g7e001b9370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012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552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26418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7413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5681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001b9370_0_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g7e001b93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001b9370_0_80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7e001b937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711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2175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876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602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3173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6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e001b9370_0_13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7e001b937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e001b9370_0_22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g7e001b9370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12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001b9370_0_1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11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7e001b937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12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91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61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Fondo2">
  <p:cSld name="3_Fondo2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731" y="-8531"/>
            <a:ext cx="9167461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5364087" y="3136284"/>
            <a:ext cx="2879801" cy="108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Fondo2">
  <p:cSld name="5_Fondo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99" y="-8531"/>
            <a:ext cx="9164597" cy="687505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5364087" y="3136284"/>
            <a:ext cx="2879801" cy="108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Fondo2">
  <p:cSld name="6_Fondo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731" y="-8531"/>
            <a:ext cx="9167461" cy="687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8" y="171476"/>
            <a:ext cx="714241" cy="7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94" cy="5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447"/>
              </a:buClr>
              <a:buSzPts val="3200"/>
              <a:buFont typeface="Lato"/>
              <a:buNone/>
              <a:defRPr sz="3200" b="0" i="0">
                <a:solidFill>
                  <a:srgbClr val="504447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Fondo2">
  <p:cSld name="8_Fondo2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731" y="-8531"/>
            <a:ext cx="9167460" cy="687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8" y="171476"/>
            <a:ext cx="714241" cy="7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94" cy="5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Fondo2">
  <p:cSld name="7_Fondo2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99" y="-8531"/>
            <a:ext cx="9164597" cy="687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9" y="171476"/>
            <a:ext cx="715020" cy="7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94" cy="5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447"/>
              </a:buClr>
              <a:buSzPts val="3200"/>
              <a:buFont typeface="Lato"/>
              <a:buNone/>
              <a:defRPr sz="3200" b="0" i="0">
                <a:solidFill>
                  <a:srgbClr val="504447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ndo3">
  <p:cSld name="1_Fondo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99" y="-8531"/>
            <a:ext cx="9164596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94" cy="5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8" y="171476"/>
            <a:ext cx="714241" cy="70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s2">
  <p:cSld name="Textos2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731" y="-8530"/>
            <a:ext cx="9167462" cy="687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55576" y="1052736"/>
            <a:ext cx="7574631" cy="10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  <a:defRPr sz="3200" b="0" i="1">
                <a:solidFill>
                  <a:srgbClr val="D36D3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55576" y="2204864"/>
            <a:ext cx="7574631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None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–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•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–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»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9" y="171476"/>
            <a:ext cx="715020" cy="7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427984" y="6021288"/>
            <a:ext cx="3240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Fondo2">
  <p:cSld name="9_Fondo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99" y="-7457"/>
            <a:ext cx="9164597" cy="68729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94" cy="5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8" y="171476"/>
            <a:ext cx="714241" cy="70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70013" y="1371600"/>
            <a:ext cx="731520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185392" y="637624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427984" y="6376243"/>
            <a:ext cx="21755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36820" y="6376243"/>
            <a:ext cx="19396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do3">
  <p:cSld name="Fondo3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99" y="-8531"/>
            <a:ext cx="9164597" cy="687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9" y="171476"/>
            <a:ext cx="715020" cy="7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94" cy="5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4447"/>
              </a:buClr>
              <a:buSzPts val="3200"/>
              <a:buFont typeface="Lato"/>
              <a:buNone/>
              <a:defRPr sz="3200" b="0" i="0">
                <a:solidFill>
                  <a:srgbClr val="504447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dice2">
  <p:cSld name="indice2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731" y="-8530"/>
            <a:ext cx="9167462" cy="687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755576" y="1052736"/>
            <a:ext cx="7718647" cy="10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  <a:defRPr sz="3200" b="0" i="1">
                <a:solidFill>
                  <a:srgbClr val="D36D3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755577" y="2204864"/>
            <a:ext cx="7718646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None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–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•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–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algn="just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»"/>
              <a:defRPr sz="1400" b="0" i="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9" y="171476"/>
            <a:ext cx="715020" cy="701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572000" y="6093296"/>
            <a:ext cx="3240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7956376" y="6093296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99" y="-8531"/>
            <a:ext cx="9164596" cy="6875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Fondo2">
  <p:cSld name="4_Fondo2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731" y="-8531"/>
            <a:ext cx="9167461" cy="687505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5364087" y="3136284"/>
            <a:ext cx="2879801" cy="108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70013" y="1371600"/>
            <a:ext cx="731520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03812" y="2438401"/>
            <a:ext cx="3581401" cy="32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–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–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»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21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572000" y="6093296"/>
            <a:ext cx="3240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1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956376" y="6093296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  <a:defRPr sz="1000" b="0" i="0" u="none" strike="noStrike" cap="none">
                <a:solidFill>
                  <a:srgbClr val="A5A5A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  <p:sp>
        <p:nvSpPr>
          <p:cNvPr id="10" name="Google Shape;10;p1"/>
          <p:cNvSpPr txBox="1"/>
          <p:nvPr/>
        </p:nvSpPr>
        <p:spPr>
          <a:xfrm>
            <a:off x="3370729" y="4213412"/>
            <a:ext cx="118246" cy="5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3370729" y="4213412"/>
            <a:ext cx="118246" cy="5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370729" y="4213412"/>
            <a:ext cx="118246" cy="5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3370729" y="4213412"/>
            <a:ext cx="118246" cy="5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370729" y="4213412"/>
            <a:ext cx="118246" cy="5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3370729" y="4213412"/>
            <a:ext cx="118246" cy="54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0" y="2754086"/>
            <a:ext cx="9046029" cy="230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</a:pPr>
            <a:r>
              <a:rPr lang="es-CL" b="1">
                <a:solidFill>
                  <a:srgbClr val="D36D33"/>
                </a:solidFill>
              </a:rPr>
              <a:t>TRATAMIENTO  DE DATOS PERSONALES EN CHILE: Experiencias para no cometer los mismos errores </a:t>
            </a:r>
            <a:br>
              <a:rPr lang="es-CL" b="1">
                <a:solidFill>
                  <a:srgbClr val="D36D33"/>
                </a:solidFill>
              </a:rPr>
            </a:br>
            <a:br>
              <a:rPr lang="es-CL" b="1">
                <a:solidFill>
                  <a:srgbClr val="D36D33"/>
                </a:solidFill>
              </a:rPr>
            </a:br>
            <a:br>
              <a:rPr lang="es-CL">
                <a:solidFill>
                  <a:srgbClr val="D36D33"/>
                </a:solidFill>
              </a:rPr>
            </a:br>
            <a:endParaRPr sz="1600" i="1" dirty="0"/>
          </a:p>
        </p:txBody>
      </p:sp>
      <p:sp>
        <p:nvSpPr>
          <p:cNvPr id="3" name="Google Shape;75;p15">
            <a:extLst>
              <a:ext uri="{FF2B5EF4-FFF2-40B4-BE49-F238E27FC236}">
                <a16:creationId xmlns:a16="http://schemas.microsoft.com/office/drawing/2014/main" id="{3D86EAB9-B281-B74E-98EE-948ECF20D031}"/>
              </a:ext>
            </a:extLst>
          </p:cNvPr>
          <p:cNvSpPr txBox="1">
            <a:spLocks/>
          </p:cNvSpPr>
          <p:nvPr/>
        </p:nvSpPr>
        <p:spPr>
          <a:xfrm>
            <a:off x="48985" y="3235670"/>
            <a:ext cx="9046029" cy="230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buClr>
                <a:srgbClr val="D36D33"/>
              </a:buClr>
            </a:pPr>
            <a:br>
              <a:rPr lang="es-CL" b="1">
                <a:solidFill>
                  <a:srgbClr val="D36D33"/>
                </a:solidFill>
              </a:rPr>
            </a:br>
            <a:br>
              <a:rPr lang="es-CL">
                <a:solidFill>
                  <a:srgbClr val="D36D33"/>
                </a:solidFill>
              </a:rPr>
            </a:br>
            <a:r>
              <a:rPr lang="es-CL" b="1">
                <a:solidFill>
                  <a:schemeClr val="bg1"/>
                </a:solidFill>
              </a:rPr>
              <a:t>Danny Rayman Labrin</a:t>
            </a:r>
            <a:br>
              <a:rPr lang="es-CL" b="1">
                <a:solidFill>
                  <a:schemeClr val="bg1"/>
                </a:solidFill>
              </a:rPr>
            </a:br>
            <a:r>
              <a:rPr lang="es-CL" b="1" i="1">
                <a:solidFill>
                  <a:schemeClr val="bg1"/>
                </a:solidFill>
              </a:rPr>
              <a:t>Instituto de Acceso a la Información Pública (IAIP)</a:t>
            </a:r>
            <a:br>
              <a:rPr lang="es-CL" b="1" i="1">
                <a:solidFill>
                  <a:schemeClr val="bg1"/>
                </a:solidFill>
              </a:rPr>
            </a:br>
            <a:r>
              <a:rPr lang="es-CL" b="1" i="1">
                <a:solidFill>
                  <a:schemeClr val="bg1"/>
                </a:solidFill>
              </a:rPr>
              <a:t>El Salvador</a:t>
            </a:r>
            <a:br>
              <a:rPr lang="es-CL">
                <a:solidFill>
                  <a:srgbClr val="D36D33"/>
                </a:solidFill>
              </a:rPr>
            </a:br>
            <a:r>
              <a:rPr lang="es-CL" sz="2800" b="1" i="1"/>
              <a:t>7 de Octubre de 2020</a:t>
            </a:r>
          </a:p>
          <a:p>
            <a:pPr algn="l">
              <a:buClr>
                <a:srgbClr val="D36D33"/>
              </a:buClr>
            </a:pPr>
            <a:endParaRPr lang="es-CL" sz="16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784684" y="692696"/>
            <a:ext cx="7574631" cy="10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2880"/>
              <a:buFont typeface="Lato"/>
              <a:buNone/>
            </a:pPr>
            <a:r>
              <a:rPr lang="es-CL" sz="2880" b="1" i="0">
                <a:solidFill>
                  <a:srgbClr val="009EAA"/>
                </a:solidFill>
              </a:rPr>
              <a:t>Tipos de datos:</a:t>
            </a:r>
            <a:br>
              <a:rPr lang="es-CL" sz="2880" i="0">
                <a:solidFill>
                  <a:srgbClr val="009EAA"/>
                </a:solidFill>
              </a:rPr>
            </a:br>
            <a:endParaRPr sz="2880" i="0" dirty="0">
              <a:solidFill>
                <a:srgbClr val="009EAA"/>
              </a:solidFill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10</a:t>
            </a:fld>
            <a:endParaRPr dirty="0"/>
          </a:p>
        </p:txBody>
      </p:sp>
      <p:sp>
        <p:nvSpPr>
          <p:cNvPr id="130" name="Google Shape;130;p23"/>
          <p:cNvSpPr txBox="1"/>
          <p:nvPr/>
        </p:nvSpPr>
        <p:spPr>
          <a:xfrm>
            <a:off x="1115616" y="3113811"/>
            <a:ext cx="7214591" cy="139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r>
              <a:rPr lang="es-CL" sz="1800" b="1" i="0" u="none" strike="noStrike" cap="none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Dato personal:</a:t>
            </a:r>
            <a:endParaRPr sz="1800" b="0" i="0" u="none" strike="noStrike" cap="none" dirty="0">
              <a:solidFill>
                <a:schemeClr val="accent6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r>
              <a:rPr lang="es-CL" sz="1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Toda información relativa a una persona natura identificada o identificable.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endParaRPr sz="1800" b="1" i="0" u="none" strike="noStrike" cap="none" dirty="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r>
              <a:rPr lang="es-CL" sz="1800" b="1" i="0" u="none" strike="noStrike" cap="none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Metadatos:</a:t>
            </a:r>
            <a:endParaRPr sz="1800" b="0" i="0" u="none" strike="noStrike" cap="none" dirty="0">
              <a:solidFill>
                <a:schemeClr val="accent6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r>
              <a:rPr lang="es-CL" sz="1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Que es información sobre los datos, propiedades de un documento, en los cambios en un proceso, etc. Es recomendable que el titular del dato conozca cuando esto suceda y pueda estar informado para oponerse a ese tratamiento.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endParaRPr sz="1800" b="1" i="0" u="none" strike="noStrike" cap="none" dirty="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r>
              <a:rPr lang="es-CL" sz="1800" b="1" i="0" u="none" strike="noStrike" cap="none">
                <a:solidFill>
                  <a:schemeClr val="accent6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Datos Sensibles:</a:t>
            </a:r>
            <a:endParaRPr sz="1800" b="0" i="0" u="none" strike="noStrike" cap="none" dirty="0">
              <a:solidFill>
                <a:schemeClr val="accent6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422"/>
              </a:spcBef>
              <a:buClr>
                <a:srgbClr val="7F7F7F"/>
              </a:buClr>
              <a:buSzPts val="1800"/>
            </a:pPr>
            <a:r>
              <a:rPr lang="es-CL" sz="18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La sensibilidad del dato se extiende a todos los datos, de los que se pueden derivar o inferir datos sensibles. Para determinar cuáles son los datos sensibles,  debe atenderse explícitamente a la legislación.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22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l="25276" r="24029"/>
          <a:stretch/>
        </p:blipFill>
        <p:spPr>
          <a:xfrm>
            <a:off x="20" y="10"/>
            <a:ext cx="347667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724072" y="629268"/>
            <a:ext cx="49398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s-CL" sz="2800" b="1">
                <a:solidFill>
                  <a:srgbClr val="0070C0"/>
                </a:solidFill>
              </a:rPr>
              <a:t>¿Cuándo el dato será sensible?</a:t>
            </a:r>
            <a:endParaRPr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724073" y="1988840"/>
            <a:ext cx="4939800" cy="4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300"/>
              <a:buFont typeface="Calibri"/>
              <a:buNone/>
            </a:pPr>
            <a:endParaRPr sz="1300" dirty="0"/>
          </a:p>
          <a:p>
            <a:pPr marL="0" lvl="0" indent="0" algn="just" rtl="0">
              <a:spcBef>
                <a:spcPts val="422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</a:pPr>
            <a:r>
              <a:rPr lang="es-CL" sz="1800">
                <a:solidFill>
                  <a:srgbClr val="262626"/>
                </a:solidFill>
              </a:rPr>
              <a:t>En Chile definición abierta: </a:t>
            </a:r>
            <a:r>
              <a:rPr lang="es-CL" sz="1800" i="1">
                <a:solidFill>
                  <a:srgbClr val="262626"/>
                </a:solidFill>
              </a:rPr>
              <a:t>Datos sensibles, aquellos datos personales que se refieren a las características físicas o morales de las personas o a hechos o circunstancias de su vida privada o intimidad, </a:t>
            </a:r>
            <a:r>
              <a:rPr lang="es-CL" sz="1800" i="1" u="sng">
                <a:solidFill>
                  <a:srgbClr val="262626"/>
                </a:solidFill>
              </a:rPr>
              <a:t>tales como</a:t>
            </a:r>
            <a:r>
              <a:rPr lang="es-CL" sz="1800" i="1">
                <a:solidFill>
                  <a:srgbClr val="262626"/>
                </a:solidFill>
              </a:rPr>
              <a:t> los hábitos personales, el origen racial, las ideologías y opiniones políticas, las creencias o convicciones religiosas, los estados de salud físicos o psíquicos y la vida sexual.</a:t>
            </a:r>
            <a:endParaRPr dirty="0"/>
          </a:p>
          <a:p>
            <a:pPr marL="285750" lvl="0" indent="-285750" algn="l" rtl="0">
              <a:spcBef>
                <a:spcPts val="422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262626"/>
                </a:solidFill>
              </a:rPr>
              <a:t>Datos cuyo tratamiento pueden dar origen a una situación grave de discriminación.</a:t>
            </a:r>
            <a:endParaRPr dirty="0"/>
          </a:p>
          <a:p>
            <a:pPr marL="285750" lvl="0" indent="-285750" algn="l" rtl="0">
              <a:spcBef>
                <a:spcPts val="422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262626"/>
                </a:solidFill>
              </a:rPr>
              <a:t>Especialmente protegidos</a:t>
            </a:r>
            <a:endParaRPr dirty="0"/>
          </a:p>
          <a:p>
            <a:pPr marL="285750" lvl="0" indent="-285750" algn="l" rtl="0">
              <a:spcBef>
                <a:spcPts val="422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s-CL" sz="1800">
                <a:solidFill>
                  <a:srgbClr val="262626"/>
                </a:solidFill>
              </a:rPr>
              <a:t>Condiciones especiales para el tratamiento: </a:t>
            </a:r>
            <a:endParaRPr dirty="0"/>
          </a:p>
          <a:p>
            <a:pPr marL="0" lvl="0" indent="0" algn="l" rtl="0"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300"/>
              <a:buFont typeface="Calibri"/>
              <a:buNone/>
            </a:pPr>
            <a:endParaRPr sz="1300" dirty="0"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7625281" y="6356350"/>
            <a:ext cx="89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55576" y="1052736"/>
            <a:ext cx="75747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</a:pPr>
            <a:r>
              <a:rPr lang="es-CL" b="1">
                <a:solidFill>
                  <a:srgbClr val="5BB3CE"/>
                </a:solidFill>
              </a:rPr>
              <a:t>Legislación de Chile</a:t>
            </a:r>
            <a:endParaRPr b="1" dirty="0">
              <a:solidFill>
                <a:srgbClr val="5BB3CE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12</a:t>
            </a:fld>
            <a:endParaRPr dirty="0"/>
          </a:p>
        </p:txBody>
      </p:sp>
      <p:sp>
        <p:nvSpPr>
          <p:cNvPr id="107" name="Google Shape;107;p20"/>
          <p:cNvSpPr txBox="1"/>
          <p:nvPr/>
        </p:nvSpPr>
        <p:spPr>
          <a:xfrm>
            <a:off x="568125" y="2029000"/>
            <a:ext cx="73368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Lato"/>
              <a:buChar char="●"/>
            </a:pPr>
            <a:r>
              <a:rPr lang="es-CL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Ley 19.628 sobre Protección a la vida privada </a:t>
            </a:r>
            <a:r>
              <a:rPr lang="es-CL" sz="2200">
                <a:solidFill>
                  <a:srgbClr val="D36C32"/>
                </a:solidFill>
                <a:latin typeface="Lato"/>
                <a:ea typeface="Lato"/>
                <a:cs typeface="Lato"/>
                <a:sym typeface="Lato"/>
              </a:rPr>
              <a:t>(1999) </a:t>
            </a:r>
            <a:endParaRPr sz="2200" dirty="0">
              <a:solidFill>
                <a:srgbClr val="D36C3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Lato"/>
              <a:buChar char="●"/>
            </a:pPr>
            <a:r>
              <a:rPr lang="es-CL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Artículo 19 Nº 4 de la Constitución </a:t>
            </a:r>
          </a:p>
          <a:p>
            <a:pPr marL="457200" lvl="4" indent="-368300">
              <a:lnSpc>
                <a:spcPct val="150000"/>
              </a:lnSpc>
              <a:buClr>
                <a:srgbClr val="7F7F7F"/>
              </a:buClr>
              <a:buSzPts val="2200"/>
              <a:buFont typeface="Wingdings" pitchFamily="2" charset="2"/>
              <a:buChar char="Ø"/>
            </a:pPr>
            <a:r>
              <a:rPr lang="es-CL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Ley N°21.096, publicada el 16 de junio de </a:t>
            </a:r>
            <a:r>
              <a:rPr lang="es-CL" sz="2200">
                <a:solidFill>
                  <a:srgbClr val="D36C32"/>
                </a:solidFill>
                <a:latin typeface="Lato"/>
                <a:ea typeface="Lato"/>
                <a:cs typeface="Lato"/>
                <a:sym typeface="Lato"/>
              </a:rPr>
              <a:t>2018</a:t>
            </a:r>
            <a:endParaRPr lang="es-CL" sz="22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68300">
              <a:lnSpc>
                <a:spcPct val="150000"/>
              </a:lnSpc>
              <a:buClr>
                <a:srgbClr val="7F7F7F"/>
              </a:buClr>
              <a:buSzPts val="2200"/>
              <a:buFont typeface="Lato"/>
              <a:buChar char="●"/>
            </a:pPr>
            <a:r>
              <a:rPr lang="es-CL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Reformas a la Ley 19.628</a:t>
            </a:r>
          </a:p>
          <a:p>
            <a:pPr marL="457200" lvl="0" indent="-368300">
              <a:lnSpc>
                <a:spcPct val="150000"/>
              </a:lnSpc>
              <a:buClr>
                <a:srgbClr val="7F7F7F"/>
              </a:buClr>
              <a:buSzPts val="2200"/>
              <a:buFont typeface="Lato"/>
              <a:buChar char="●"/>
            </a:pPr>
            <a:endParaRPr lang="es-CL" sz="22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Lato"/>
              <a:buChar char="●"/>
            </a:pPr>
            <a:endParaRPr lang="es-CL" sz="2200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marL="88900">
              <a:lnSpc>
                <a:spcPct val="150000"/>
              </a:lnSpc>
              <a:buClr>
                <a:srgbClr val="7F7F7F"/>
              </a:buClr>
              <a:buSzPts val="2200"/>
            </a:pPr>
            <a:r>
              <a:rPr lang="es-CL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 lang="es-CL" sz="2200">
              <a:solidFill>
                <a:srgbClr val="D36C3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1277979" y="1910988"/>
            <a:ext cx="6588041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s-ES" b="1" dirty="0"/>
              <a:t>SITUACIONES GRAVES Y PREOCUPANTES POR PARTE DE INSTITUCIONES DEL ESTADO</a:t>
            </a:r>
            <a:endParaRPr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852657" y="546376"/>
            <a:ext cx="7804500" cy="195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114300" indent="0" algn="l">
              <a:lnSpc>
                <a:spcPct val="90000"/>
              </a:lnSpc>
              <a:spcBef>
                <a:spcPts val="0"/>
              </a:spcBef>
              <a:buSzPts val="2200"/>
            </a:pPr>
            <a:endParaRPr lang="es-CL" sz="2800" b="1"/>
          </a:p>
          <a:p>
            <a:pPr marL="114300" indent="0" algn="l">
              <a:lnSpc>
                <a:spcPct val="90000"/>
              </a:lnSpc>
              <a:spcBef>
                <a:spcPts val="0"/>
              </a:spcBef>
              <a:buSzPts val="2200"/>
            </a:pPr>
            <a:endParaRPr lang="es-CL" sz="2800" b="1"/>
          </a:p>
          <a:p>
            <a:pPr marL="114300" indent="0" algn="ctr">
              <a:lnSpc>
                <a:spcPct val="90000"/>
              </a:lnSpc>
              <a:spcBef>
                <a:spcPts val="0"/>
              </a:spcBef>
              <a:buSzPts val="2200"/>
            </a:pPr>
            <a:r>
              <a:rPr lang="es-CL" sz="2800" b="1">
                <a:solidFill>
                  <a:srgbClr val="5BB3CE"/>
                </a:solidFill>
              </a:rPr>
              <a:t>Admisión Justa y Tratamiento indebido de datos personales</a:t>
            </a:r>
          </a:p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Lato"/>
              <a:buAutoNum type="arabicPeriod"/>
            </a:pPr>
            <a:endParaRPr sz="2200" dirty="0"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7956376" y="6093296"/>
            <a:ext cx="5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14</a:t>
            </a:fld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A3BFE1-706D-CE46-AE83-C2793ED37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41" y="2726941"/>
            <a:ext cx="2569210" cy="2323940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DAE7A459-6BBE-BD4B-9025-2AB4F506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443" y="2726941"/>
            <a:ext cx="4263733" cy="24364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E49E8-9BCC-4842-AB5C-3F76943B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algn="ctr">
              <a:lnSpc>
                <a:spcPct val="90000"/>
              </a:lnSpc>
            </a:pPr>
            <a:r>
              <a:rPr lang="es-CL" b="1">
                <a:solidFill>
                  <a:srgbClr val="5BB3CE"/>
                </a:solidFill>
              </a:rPr>
              <a:t>Convenio </a:t>
            </a:r>
            <a:br>
              <a:rPr lang="es-CL" b="1">
                <a:solidFill>
                  <a:srgbClr val="5BB3CE"/>
                </a:solidFill>
              </a:rPr>
            </a:br>
            <a:r>
              <a:rPr lang="es-CL" b="1">
                <a:solidFill>
                  <a:srgbClr val="5BB3CE"/>
                </a:solidFill>
              </a:rPr>
              <a:t>SENAME y ANI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98E25-9119-CA43-9EBC-912D35365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algn="ctr"/>
            <a:r>
              <a:rPr lang="es-ES_tradnl" dirty="0"/>
              <a:t>Créditos Fotografía: Jaime Silva (BBCL)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8654B5-C0F1-6140-8959-DBAC08B5A2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15</a:t>
            </a:fld>
            <a:endParaRPr lang="es-CL"/>
          </a:p>
        </p:txBody>
      </p:sp>
      <p:pic>
        <p:nvPicPr>
          <p:cNvPr id="6" name="Imagen 5" descr="Imagen que contiene persona, hombre, firmar, periódico&#10;&#10;Descripción generada automáticamente">
            <a:extLst>
              <a:ext uri="{FF2B5EF4-FFF2-40B4-BE49-F238E27FC236}">
                <a16:creationId xmlns:a16="http://schemas.microsoft.com/office/drawing/2014/main" id="{F5EB6FD9-EE60-8B4D-AE55-4437DCEB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31" y="2305448"/>
            <a:ext cx="6036136" cy="31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82DB9-7B68-674F-992D-752D542F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0" y="399579"/>
            <a:ext cx="7718647" cy="1026850"/>
          </a:xfrm>
        </p:spPr>
        <p:txBody>
          <a:bodyPr/>
          <a:lstStyle/>
          <a:p>
            <a:pPr algn="ctr"/>
            <a:r>
              <a:rPr lang="es-CL" b="1">
                <a:solidFill>
                  <a:srgbClr val="5BB3CE"/>
                </a:solidFill>
              </a:rPr>
              <a:t>SUBTEL </a:t>
            </a:r>
            <a:br>
              <a:rPr lang="es-CL" b="1">
                <a:solidFill>
                  <a:srgbClr val="5BB3CE"/>
                </a:solidFill>
              </a:rPr>
            </a:br>
            <a:r>
              <a:rPr lang="es-ES_tradnl" dirty="0"/>
              <a:t>Ley de Velocidad Mínima Garantizada de Acceso a Internet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94E15C-B5A0-3546-B48A-D826408DAA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16</a:t>
            </a:fld>
            <a:endParaRPr lang="es-CL"/>
          </a:p>
        </p:txBody>
      </p:sp>
      <p:pic>
        <p:nvPicPr>
          <p:cNvPr id="6" name="Imagen 5" descr="Imagen que contiene exterior, parada, firmar, medidor&#10;&#10;Descripción generada automáticamente">
            <a:extLst>
              <a:ext uri="{FF2B5EF4-FFF2-40B4-BE49-F238E27FC236}">
                <a16:creationId xmlns:a16="http://schemas.microsoft.com/office/drawing/2014/main" id="{41C58B20-B536-8442-9DCB-678564D02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55" y="2534053"/>
            <a:ext cx="4994729" cy="26101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BAA8AB-1402-ED4E-90A2-5A322845854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128016" y="2534052"/>
            <a:ext cx="5220298" cy="2610149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26B7138-C268-7A4F-89FD-F4FF86C84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25422"/>
          <a:stretch/>
        </p:blipFill>
        <p:spPr>
          <a:xfrm>
            <a:off x="128016" y="2534053"/>
            <a:ext cx="3893239" cy="26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6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E49E8-9BCC-4842-AB5C-3F76943B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" algn="ctr">
              <a:lnSpc>
                <a:spcPct val="90000"/>
              </a:lnSpc>
            </a:pPr>
            <a:r>
              <a:rPr lang="es-CL" b="1">
                <a:solidFill>
                  <a:srgbClr val="5BB3CE"/>
                </a:solidFill>
              </a:rPr>
              <a:t>CoronApp Chile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98E25-9119-CA43-9EBC-912D35365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8654B5-C0F1-6140-8959-DBAC08B5A2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17</a:t>
            </a:fld>
            <a:endParaRPr lang="es-CL"/>
          </a:p>
        </p:txBody>
      </p: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1BEDEB9-DA9E-484E-A115-0F18752C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12" y="2079586"/>
            <a:ext cx="5009976" cy="24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55EEA-7DE9-A145-87F9-C98A95DF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>
                <a:solidFill>
                  <a:srgbClr val="5BB3CE"/>
                </a:solidFill>
              </a:rPr>
              <a:t>Necesidad de Modernización de Marco Normativo en Chile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4D6114-4A1F-004C-B27E-EA49540E6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lnSpc>
                <a:spcPct val="150000"/>
              </a:lnSpc>
              <a:buSzPts val="2200"/>
            </a:pPr>
            <a:r>
              <a:rPr lang="es-CL" sz="2400" b="1" dirty="0">
                <a:solidFill>
                  <a:srgbClr val="D36C32"/>
                </a:solidFill>
              </a:rPr>
              <a:t>El año 2010 Chile </a:t>
            </a:r>
            <a:r>
              <a:rPr lang="es-CL" sz="2400" dirty="0"/>
              <a:t>al ingresar a la OCDE se comprometío a actualizar su marco de privacidad.</a:t>
            </a:r>
          </a:p>
          <a:p>
            <a:pPr marL="88900" indent="0">
              <a:lnSpc>
                <a:spcPct val="150000"/>
              </a:lnSpc>
              <a:buSzPts val="2200"/>
            </a:pPr>
            <a:r>
              <a:rPr lang="es-CL" sz="2400" dirty="0"/>
              <a:t>Existen hasta el momento 2 proyectos de Ley sin tramitación, y uno en tramitación. </a:t>
            </a:r>
          </a:p>
          <a:p>
            <a:pPr marL="88900" indent="0">
              <a:lnSpc>
                <a:spcPct val="150000"/>
              </a:lnSpc>
              <a:buSzPts val="2200"/>
            </a:pPr>
            <a:r>
              <a:rPr lang="es-CL" sz="2400" dirty="0"/>
              <a:t>La Ley actual es </a:t>
            </a:r>
            <a:r>
              <a:rPr lang="es-ES_tradnl" sz="2400" b="1" dirty="0">
                <a:solidFill>
                  <a:srgbClr val="D36C32"/>
                </a:solidFill>
              </a:rPr>
              <a:t>ineficaz</a:t>
            </a:r>
            <a:r>
              <a:rPr lang="es-CL" sz="2400" b="1" dirty="0">
                <a:solidFill>
                  <a:srgbClr val="D36C32"/>
                </a:solidFill>
              </a:rPr>
              <a:t> </a:t>
            </a:r>
            <a:r>
              <a:rPr lang="es-ES_tradnl" sz="2400" dirty="0"/>
              <a:t>La protección de datos nos afecta a todos todos los días</a:t>
            </a:r>
          </a:p>
          <a:p>
            <a:pPr marL="88900" indent="0">
              <a:lnSpc>
                <a:spcPct val="150000"/>
              </a:lnSpc>
              <a:buSzPts val="2200"/>
            </a:pPr>
            <a:endParaRPr lang="es-CL" sz="2400" b="1" dirty="0">
              <a:solidFill>
                <a:srgbClr val="D36C32"/>
              </a:solidFill>
            </a:endParaRPr>
          </a:p>
          <a:p>
            <a:pPr marL="88900" indent="0">
              <a:lnSpc>
                <a:spcPct val="150000"/>
              </a:lnSpc>
              <a:buSzPts val="2200"/>
            </a:pPr>
            <a:endParaRPr lang="es-CL" sz="2400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2204AB-E368-8D42-8DC8-DD822B3552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044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4440E0-40D1-4145-AE8F-1D7791521F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19</a:t>
            </a:fld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1658C8C-447B-A64F-A7E1-71CD473617F9}"/>
              </a:ext>
            </a:extLst>
          </p:cNvPr>
          <p:cNvSpPr txBox="1">
            <a:spLocks/>
          </p:cNvSpPr>
          <p:nvPr/>
        </p:nvSpPr>
        <p:spPr>
          <a:xfrm>
            <a:off x="883753" y="731520"/>
            <a:ext cx="7574631" cy="79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  <a:defRPr sz="3200" b="0" i="1" u="none" strike="noStrike" cap="none">
                <a:solidFill>
                  <a:srgbClr val="D36D3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None/>
              <a:defRPr sz="5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CL" b="1">
                <a:solidFill>
                  <a:srgbClr val="5BB3CE"/>
                </a:solidFill>
              </a:rPr>
              <a:t>Problemas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4BBDA15-E07D-4142-B706-0BEB9C3D614C}"/>
              </a:ext>
            </a:extLst>
          </p:cNvPr>
          <p:cNvSpPr txBox="1">
            <a:spLocks/>
          </p:cNvSpPr>
          <p:nvPr/>
        </p:nvSpPr>
        <p:spPr>
          <a:xfrm>
            <a:off x="362733" y="1528519"/>
            <a:ext cx="8616673" cy="485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None/>
              <a:defRPr sz="1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–"/>
              <a:defRPr sz="1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•"/>
              <a:defRPr sz="1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–"/>
              <a:defRPr sz="1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Char char="»"/>
              <a:defRPr sz="14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Calibri"/>
              <a:buChar char="•"/>
              <a:defRPr sz="21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 indent="-368300">
              <a:lnSpc>
                <a:spcPct val="150000"/>
              </a:lnSpc>
              <a:buSzPts val="2200"/>
              <a:buFont typeface="Lato"/>
              <a:buChar char="●"/>
            </a:pPr>
            <a:r>
              <a:rPr lang="es-CL" sz="2300"/>
              <a:t>Se recopilan datos personales bajo una normativa que no cumple con ningún estándar internacional de derechos humanos.</a:t>
            </a:r>
          </a:p>
          <a:p>
            <a:pPr lvl="0" indent="-368300">
              <a:lnSpc>
                <a:spcPct val="150000"/>
              </a:lnSpc>
              <a:buSzPts val="2200"/>
              <a:buFont typeface="Lato"/>
              <a:buChar char="●"/>
            </a:pPr>
            <a:r>
              <a:rPr lang="es-CL" sz="2300"/>
              <a:t>Falta de control sobre nuestra información personal, imposibilidad de impugnar tratamientos indebidos y desinformados. </a:t>
            </a:r>
          </a:p>
          <a:p>
            <a:pPr lvl="0" indent="-368300">
              <a:lnSpc>
                <a:spcPct val="150000"/>
              </a:lnSpc>
              <a:buSzPts val="2200"/>
              <a:buFont typeface="Lato"/>
              <a:buChar char="●"/>
            </a:pPr>
            <a:r>
              <a:rPr lang="es-CL" sz="2300"/>
              <a:t>Inexistencia de requisitos básicos: seguridad, sanciones y un ente regulador especializado y autónomo</a:t>
            </a:r>
          </a:p>
          <a:p>
            <a:pPr lvl="0" indent="-368300">
              <a:lnSpc>
                <a:spcPct val="150000"/>
              </a:lnSpc>
              <a:buSzPts val="2200"/>
              <a:buFont typeface="Lato"/>
              <a:buChar char="●"/>
            </a:pPr>
            <a:r>
              <a:rPr lang="es-CL" sz="2300"/>
              <a:t>OTROS toman decisiones basados en tratamientos no consentidos </a:t>
            </a:r>
          </a:p>
        </p:txBody>
      </p:sp>
    </p:spTree>
    <p:extLst>
      <p:ext uri="{BB962C8B-B14F-4D97-AF65-F5344CB8AC3E}">
        <p14:creationId xmlns:p14="http://schemas.microsoft.com/office/powerpoint/2010/main" val="5104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s-CL"/>
              <a:t>Nuestro Trabajo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1277979" y="1910988"/>
            <a:ext cx="6588041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s-ES" b="1" dirty="0"/>
              <a:t>Actual Proyecto de Ley </a:t>
            </a:r>
            <a:br>
              <a:rPr lang="es-ES" b="1" dirty="0"/>
            </a:br>
            <a:r>
              <a:rPr lang="es-ES" b="1" dirty="0"/>
              <a:t>en </a:t>
            </a:r>
            <a:br>
              <a:rPr lang="es-ES" b="1" dirty="0"/>
            </a:br>
            <a:r>
              <a:rPr lang="es-ES" b="1" dirty="0"/>
              <a:t>Chile</a:t>
            </a:r>
            <a:br>
              <a:rPr lang="es-ES" b="1" dirty="0"/>
            </a:br>
            <a:r>
              <a:rPr lang="es-ES" b="1" dirty="0"/>
              <a:t>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66592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55EEA-7DE9-A145-87F9-C98A95DF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Proyecto de Ley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4D6114-4A1F-004C-B27E-EA49540E6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lnSpc>
                <a:spcPct val="150000"/>
              </a:lnSpc>
              <a:buSzPts val="2200"/>
            </a:pPr>
            <a:r>
              <a:rPr lang="es-CL" sz="2400" b="1"/>
              <a:t>Regula la Protección y el Tratamiento de los Datos Personales y crea la Agencia de Protección de Datos Personales</a:t>
            </a:r>
          </a:p>
          <a:p>
            <a:pPr marL="88900" indent="0">
              <a:lnSpc>
                <a:spcPct val="150000"/>
              </a:lnSpc>
              <a:buSzPts val="2200"/>
            </a:pPr>
            <a:r>
              <a:rPr lang="es-CL" sz="2400"/>
              <a:t>Boletines  Nº 11092-07 y Nº 11144-07 (fusionados)</a:t>
            </a:r>
          </a:p>
          <a:p>
            <a:pPr marL="88900" indent="0">
              <a:lnSpc>
                <a:spcPct val="150000"/>
              </a:lnSpc>
              <a:buSzPts val="2200"/>
            </a:pPr>
            <a:endParaRPr lang="es-CL" sz="2400"/>
          </a:p>
          <a:p>
            <a:pPr marL="88900" indent="0">
              <a:lnSpc>
                <a:spcPct val="150000"/>
              </a:lnSpc>
              <a:buSzPts val="2200"/>
            </a:pPr>
            <a:endParaRPr lang="es-CL" sz="2400"/>
          </a:p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2204AB-E368-8D42-8DC8-DD822B3552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58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1"/>
          <p:cNvSpPr txBox="1">
            <a:spLocks noGrp="1"/>
          </p:cNvSpPr>
          <p:nvPr>
            <p:ph type="title"/>
          </p:nvPr>
        </p:nvSpPr>
        <p:spPr>
          <a:xfrm>
            <a:off x="964903" y="1033288"/>
            <a:ext cx="7214194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s-CL" b="1"/>
              <a:t>Reglamento Europeo </a:t>
            </a:r>
            <a:br>
              <a:rPr lang="es-CL" b="1"/>
            </a:br>
            <a:r>
              <a:rPr lang="es-CL" b="1"/>
              <a:t>de </a:t>
            </a:r>
            <a:br>
              <a:rPr lang="es-CL" b="1"/>
            </a:br>
            <a:r>
              <a:rPr lang="es-CL" b="1"/>
              <a:t>Protección de datos (GDPR)</a:t>
            </a:r>
            <a:endParaRPr dirty="0"/>
          </a:p>
        </p:txBody>
      </p:sp>
      <p:sp>
        <p:nvSpPr>
          <p:cNvPr id="396" name="Google Shape;396;p41"/>
          <p:cNvSpPr txBox="1">
            <a:spLocks noGrp="1"/>
          </p:cNvSpPr>
          <p:nvPr>
            <p:ph type="sldNum" idx="4294967295"/>
          </p:nvPr>
        </p:nvSpPr>
        <p:spPr>
          <a:xfrm>
            <a:off x="8626475" y="6092825"/>
            <a:ext cx="5175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22</a:t>
            </a:fld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38086D-9542-FE4E-B34E-4C91F36B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61" y="2779776"/>
            <a:ext cx="5990878" cy="38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9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2"/>
          <p:cNvSpPr txBox="1">
            <a:spLocks noGrp="1"/>
          </p:cNvSpPr>
          <p:nvPr>
            <p:ph type="title"/>
          </p:nvPr>
        </p:nvSpPr>
        <p:spPr>
          <a:xfrm>
            <a:off x="611560" y="764704"/>
            <a:ext cx="7574631" cy="10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</a:pPr>
            <a:r>
              <a:rPr lang="es-CL" b="1" i="0">
                <a:solidFill>
                  <a:srgbClr val="5BB3CE"/>
                </a:solidFill>
              </a:rPr>
              <a:t>Novedades</a:t>
            </a:r>
            <a:endParaRPr dirty="0">
              <a:solidFill>
                <a:srgbClr val="5BB3CE"/>
              </a:solidFill>
            </a:endParaRPr>
          </a:p>
        </p:txBody>
      </p:sp>
      <p:sp>
        <p:nvSpPr>
          <p:cNvPr id="402" name="Google Shape;402;p42"/>
          <p:cNvSpPr txBox="1">
            <a:spLocks noGrp="1"/>
          </p:cNvSpPr>
          <p:nvPr>
            <p:ph type="body" idx="1"/>
          </p:nvPr>
        </p:nvSpPr>
        <p:spPr>
          <a:xfrm>
            <a:off x="395537" y="1556792"/>
            <a:ext cx="8424936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AutoNum type="arabicPeriod"/>
            </a:pPr>
            <a:r>
              <a:rPr lang="es-CL" sz="1600"/>
              <a:t>Visión amplia del dato personal: datos de navegación, cookies, direcciones IP. 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AutoNum type="arabicPeriod"/>
            </a:pPr>
            <a:r>
              <a:rPr lang="es-CL" sz="1600"/>
              <a:t>Figura del delegado de protección de datos.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AutoNum type="arabicPeriod"/>
            </a:pPr>
            <a:r>
              <a:rPr lang="es-CL" sz="1600"/>
              <a:t>Evaluaciones de impacto en protección de datos.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AutoNum type="arabicPeriod"/>
            </a:pPr>
            <a:r>
              <a:rPr lang="es-CL" sz="1600"/>
              <a:t>Privacidad por diseño: pensar en términos de protección de datos desde el mismo momento en que se diseña un tratamiento, un producto o servicio que implica el tratamiento de datos personales. </a:t>
            </a:r>
            <a:r>
              <a:rPr lang="es-CL" sz="1600" b="1" i="1">
                <a:solidFill>
                  <a:srgbClr val="D36D33"/>
                </a:solidFill>
              </a:rPr>
              <a:t>“los expertos en seguridad y privacidad deben sentarse con el equipo de marketing para construir sobre esa base los requisitos del negocio y plan de desarrollo para cualquier nueva aplicación para asegurarse de que cumple con la nueva regulación”.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AutoNum type="arabicPeriod"/>
            </a:pPr>
            <a:r>
              <a:rPr lang="es-CL" sz="1600"/>
              <a:t>Derecho al olvido y derecho a la portabilidad de los datos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AutoNum type="arabicPeriod"/>
            </a:pPr>
            <a:r>
              <a:rPr lang="es-CL" sz="1600"/>
              <a:t>Mecanismos de certificación, sellos y marcas de protección de datos a fin de demostrar el cumplimiento GDPR. </a:t>
            </a:r>
            <a:endParaRPr dirty="0"/>
          </a:p>
          <a:p>
            <a:pPr marL="536718" lvl="1" indent="-21526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Lato"/>
              <a:buChar char="–"/>
            </a:pPr>
            <a:r>
              <a:rPr lang="es-CL" sz="1600"/>
              <a:t>Reglamento (CE) Nº 765/2008: conformidad de productos. </a:t>
            </a:r>
            <a:endParaRPr dirty="0"/>
          </a:p>
          <a:p>
            <a:pPr marL="536718" lvl="1" indent="-21526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Lato"/>
              <a:buChar char="–"/>
            </a:pPr>
            <a:r>
              <a:rPr lang="es-CL" sz="1600"/>
              <a:t>ISO/IEC 17065/2012</a:t>
            </a:r>
            <a:r>
              <a:rPr lang="es-CL" sz="1600" i="1"/>
              <a:t>. organismos de certificación de productos, procesos y servicios.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None/>
            </a:pPr>
            <a:endParaRPr dirty="0"/>
          </a:p>
        </p:txBody>
      </p:sp>
      <p:sp>
        <p:nvSpPr>
          <p:cNvPr id="403" name="Google Shape;403;p42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640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7EE65-CD26-7244-9224-3D720C93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5BB3CE"/>
                </a:solidFill>
              </a:rPr>
              <a:t>Evitar Errores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373C6C-1F39-B848-A413-AEA0B00D5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SzPts val="1600"/>
              <a:buFont typeface="Calibri"/>
              <a:buAutoNum type="arabicPeriod"/>
            </a:pPr>
            <a:r>
              <a:rPr lang="es-CL" sz="1600" dirty="0"/>
              <a:t>Considerar la Protección de Datos Personales de las personas como una Garantía Fundamental y como parte de las Obligaciones Internacionales de los Derechos Humanos. (Interpretaciones en cuanto a garantías en sentido amplío en cuanto a restriciones en sentido estricto) </a:t>
            </a:r>
            <a:endParaRPr lang="es-CL" dirty="0"/>
          </a:p>
          <a:p>
            <a:pPr marL="342900" lvl="0" indent="-342900">
              <a:buSzPts val="1600"/>
              <a:buFont typeface="Calibri"/>
              <a:buAutoNum type="arabicPeriod"/>
            </a:pPr>
            <a:r>
              <a:rPr lang="es-CL" sz="1600" dirty="0"/>
              <a:t>Transparencia en Políticas de Privacidad utilizadas por los entes públicos </a:t>
            </a:r>
          </a:p>
          <a:p>
            <a:pPr marL="342900" lvl="0" indent="-342900">
              <a:buSzPts val="1600"/>
              <a:buFont typeface="Calibri"/>
              <a:buAutoNum type="arabicPeriod"/>
            </a:pPr>
            <a:r>
              <a:rPr lang="es-CL" sz="1600" dirty="0"/>
              <a:t>Organos Públicos únicamente realizar tratamiento conforme a la finalidad del organismo</a:t>
            </a:r>
          </a:p>
          <a:p>
            <a:pPr marL="342900" lvl="0" indent="-342900">
              <a:buSzPts val="1600"/>
              <a:buFont typeface="Calibri"/>
              <a:buAutoNum type="arabicPeriod"/>
            </a:pPr>
            <a:r>
              <a:rPr lang="es-CL" dirty="0"/>
              <a:t>Cada Política Pública y medida debe ser considerada desde la perspectiva de usuarios y usuarias. Actualizar marcos regulatorios con el objeto de que alcance estandares elevados en materia de protección de datos personales. </a:t>
            </a:r>
          </a:p>
          <a:p>
            <a:pPr marL="0" lvl="0" indent="0">
              <a:buSzPts val="1600"/>
            </a:pP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2CF1CC-937D-0F45-A7D9-D6A4A8F0F5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7881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/>
        </p:nvSpPr>
        <p:spPr>
          <a:xfrm>
            <a:off x="2177734" y="1844824"/>
            <a:ext cx="4788532" cy="42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s-CL" sz="3200" b="1" dirty="0">
                <a:latin typeface="Lato"/>
                <a:ea typeface="Lato"/>
                <a:cs typeface="Lato"/>
                <a:sym typeface="Lato"/>
              </a:rPr>
              <a:t>FIN</a:t>
            </a:r>
            <a:endParaRPr sz="3200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lang="es-ES" sz="2000" b="1" dirty="0">
                <a:latin typeface="Lato"/>
                <a:ea typeface="Lato"/>
                <a:cs typeface="Lato"/>
                <a:sym typeface="Lato"/>
              </a:rPr>
              <a:t>Twitter: @</a:t>
            </a:r>
            <a:r>
              <a:rPr lang="es-ES" sz="2000" b="1" dirty="0" err="1">
                <a:latin typeface="Lato"/>
                <a:ea typeface="Lato"/>
                <a:cs typeface="Lato"/>
                <a:sym typeface="Lato"/>
              </a:rPr>
              <a:t>dannyrayman</a:t>
            </a:r>
            <a:endParaRPr sz="2000" b="1" dirty="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ato"/>
              <a:buNone/>
            </a:pPr>
            <a:r>
              <a:rPr lang="es-CL" sz="2000" b="1" dirty="0">
                <a:latin typeface="Lato"/>
                <a:ea typeface="Lato"/>
                <a:cs typeface="Lato"/>
                <a:sym typeface="Lato"/>
              </a:rPr>
              <a:t>danny</a:t>
            </a:r>
            <a:r>
              <a:rPr lang="es-CL" sz="2000" b="1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@datosprotegidos.org</a:t>
            </a:r>
            <a:endParaRPr sz="20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719550" y="1024981"/>
            <a:ext cx="7704900" cy="45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31859B"/>
                </a:solidFill>
              </a:rPr>
              <a:t>Datos Protegidos </a:t>
            </a:r>
            <a:r>
              <a:rPr lang="es-CL" sz="2000"/>
              <a:t>es una organización Chilena sin fines de lucro creada en 2015, con el objeto de promover, defender y educar sobre el derecho a la privacidad y a la protección de los datos personales como derechos fundamentales.</a:t>
            </a:r>
          </a:p>
          <a:p>
            <a:pPr marL="0" lvl="0" indent="0">
              <a:spcBef>
                <a:spcPts val="0"/>
              </a:spcBef>
            </a:pPr>
            <a:endParaRPr lang="es-CL" sz="2000"/>
          </a:p>
          <a:p>
            <a:pPr marL="0" lvl="0" indent="0">
              <a:spcBef>
                <a:spcPts val="0"/>
              </a:spcBef>
            </a:pPr>
            <a:r>
              <a:rPr lang="es-CL" sz="2000"/>
              <a:t>En la actualidad, hemos sumado al objeto de la Fundación la promoción de la libertad de expresión, la inclusión de una perspectiva de género sobre las tecnologías y el fortalecimiento de la seguridad digital.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D36C32"/>
                </a:solidFill>
              </a:rPr>
              <a:t>Lineas de Acción:</a:t>
            </a:r>
            <a:endParaRPr sz="2000" b="1" dirty="0">
              <a:solidFill>
                <a:srgbClr val="D36C3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5BB3CE"/>
                </a:solidFill>
              </a:rPr>
              <a:t>• Litigación estratégica gratuita </a:t>
            </a:r>
            <a:endParaRPr sz="2000" b="1" dirty="0">
              <a:solidFill>
                <a:srgbClr val="5BB3CE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5BB3CE"/>
                </a:solidFill>
              </a:rPr>
              <a:t>• Incidencia en políticas públicas </a:t>
            </a:r>
            <a:endParaRPr sz="2000" b="1" dirty="0">
              <a:solidFill>
                <a:srgbClr val="5BB3CE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5BB3CE"/>
                </a:solidFill>
              </a:rPr>
              <a:t>• Campañas públicas y de opinión </a:t>
            </a:r>
            <a:endParaRPr sz="2000" b="1" dirty="0">
              <a:solidFill>
                <a:srgbClr val="5BB3CE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5BB3CE"/>
                </a:solidFill>
              </a:rPr>
              <a:t>• Talleres</a:t>
            </a:r>
            <a:endParaRPr sz="2000" b="1" dirty="0">
              <a:solidFill>
                <a:srgbClr val="5BB3CE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964903" y="3136284"/>
            <a:ext cx="7214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r>
              <a:rPr lang="es-CL" b="1"/>
              <a:t>Privacidad y Protección de Datos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755576" y="1052736"/>
            <a:ext cx="75747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AB"/>
              </a:buClr>
              <a:buSzPts val="3200"/>
              <a:buFont typeface="Lato"/>
              <a:buNone/>
            </a:pPr>
            <a:r>
              <a:rPr lang="es-CL" b="1">
                <a:solidFill>
                  <a:srgbClr val="009EAB"/>
                </a:solidFill>
              </a:rPr>
              <a:t>Conflictos del entorno ciber</a:t>
            </a:r>
            <a:endParaRPr b="1" dirty="0">
              <a:solidFill>
                <a:srgbClr val="009EAB"/>
              </a:solidFill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755576" y="2204864"/>
            <a:ext cx="7992900" cy="3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Lato"/>
              <a:buNone/>
            </a:pPr>
            <a:r>
              <a:rPr lang="es-CL" sz="2000"/>
              <a:t>Falta de transparencia o el poco entendimiento que tenemos del tratamiento de datos en el ciberespacio.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Lato"/>
              <a:buNone/>
            </a:pPr>
            <a:endParaRPr sz="2000"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Lato"/>
              <a:buNone/>
            </a:pPr>
            <a:r>
              <a:rPr lang="es-CL" sz="2000"/>
              <a:t>El </a:t>
            </a:r>
            <a:r>
              <a:rPr lang="es-CL" sz="2000" b="1">
                <a:solidFill>
                  <a:srgbClr val="D36D33"/>
                </a:solidFill>
              </a:rPr>
              <a:t>anonimato de la red</a:t>
            </a:r>
            <a:r>
              <a:rPr lang="es-CL" sz="2000"/>
              <a:t>, sus aspectos positivos y negativos.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Lato"/>
              <a:buNone/>
            </a:pPr>
            <a:endParaRPr sz="2000"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D36D33"/>
              </a:buClr>
              <a:buSzPts val="2000"/>
              <a:buFont typeface="Lato"/>
              <a:buNone/>
            </a:pPr>
            <a:r>
              <a:rPr lang="es-CL" sz="2000" b="1">
                <a:solidFill>
                  <a:srgbClr val="D36D33"/>
                </a:solidFill>
              </a:rPr>
              <a:t>Vigilar o monitorear </a:t>
            </a:r>
            <a:r>
              <a:rPr lang="es-CL" sz="2000"/>
              <a:t>masivamente a las personas, sus comunicaciones, </a:t>
            </a:r>
            <a:r>
              <a:rPr lang="es-CL" sz="2000" b="1"/>
              <a:t>datos y metadatos </a:t>
            </a:r>
            <a:r>
              <a:rPr lang="es-CL" sz="2000"/>
              <a:t>interfiere con los derechos si no se cumplen ciertos requisitos.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Lato"/>
              <a:buNone/>
            </a:pPr>
            <a:endParaRPr sz="2000"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Lato"/>
              <a:buNone/>
            </a:pPr>
            <a:r>
              <a:rPr lang="es-CL" sz="2000"/>
              <a:t>El derecho de los Estados  y las empresas a la seguridad v/s el derecho de las personas a no sufrir interferencias en su vida privada. 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endParaRPr sz="1800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427984" y="6021288"/>
            <a:ext cx="324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84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55576" y="805543"/>
            <a:ext cx="7574700" cy="79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EAB"/>
              </a:buClr>
              <a:buSzPts val="3200"/>
              <a:buFont typeface="Lato"/>
              <a:buNone/>
            </a:pPr>
            <a:r>
              <a:rPr lang="es-CL" b="1">
                <a:solidFill>
                  <a:srgbClr val="009EAB"/>
                </a:solidFill>
              </a:rPr>
              <a:t>Ciberespacio de datos</a:t>
            </a:r>
            <a:endParaRPr b="1" dirty="0">
              <a:solidFill>
                <a:srgbClr val="009EAB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96560" y="1491343"/>
            <a:ext cx="7574700" cy="397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2220"/>
              <a:buFont typeface="Lato"/>
              <a:buNone/>
            </a:pPr>
            <a:r>
              <a:rPr lang="es-CL" sz="2220" b="1">
                <a:solidFill>
                  <a:srgbClr val="D36D33"/>
                </a:solidFill>
              </a:rPr>
              <a:t>Las personas  aportamos información y por tanto en el Ciberespacio somos información</a:t>
            </a:r>
            <a:r>
              <a:rPr lang="es-CL" sz="2220"/>
              <a:t>, somos información autodefinida, somos sujetos identificables, nuestra identidad se completa o construye con información.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2220"/>
              <a:buFont typeface="Lato"/>
              <a:buNone/>
            </a:pPr>
            <a:endParaRPr lang="es-CL" sz="2220"/>
          </a:p>
          <a:p>
            <a:pPr marL="0" indent="0">
              <a:spcBef>
                <a:spcPts val="0"/>
              </a:spcBef>
              <a:buClr>
                <a:srgbClr val="D36D33"/>
              </a:buClr>
              <a:buSzPts val="2220"/>
            </a:pPr>
            <a:r>
              <a:rPr lang="es-CL" sz="2220"/>
              <a:t>Esta información </a:t>
            </a:r>
            <a:r>
              <a:rPr lang="es-CL" sz="2220" b="1">
                <a:solidFill>
                  <a:srgbClr val="D36D33"/>
                </a:solidFill>
              </a:rPr>
              <a:t>se recoge, almacena, controla y analiza</a:t>
            </a:r>
            <a:r>
              <a:rPr lang="es-CL" sz="2220" b="1"/>
              <a:t>. </a:t>
            </a:r>
            <a:r>
              <a:rPr lang="es-CL" sz="2220"/>
              <a:t>Se procesa, se lee, se cruza con otra. Se realizan operaciones de tratamiento sobre estas informaciones.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2220"/>
              <a:buFont typeface="Lato"/>
              <a:buNone/>
            </a:pPr>
            <a:endParaRPr lang="es-CL" sz="2220"/>
          </a:p>
          <a:p>
            <a:pPr marL="0" indent="0">
              <a:spcBef>
                <a:spcPts val="0"/>
              </a:spcBef>
              <a:buClr>
                <a:srgbClr val="D36D33"/>
              </a:buClr>
              <a:buSzPts val="2220"/>
            </a:pPr>
            <a:r>
              <a:rPr lang="es-CL" sz="2220"/>
              <a:t>Como nunca antes, </a:t>
            </a:r>
            <a:r>
              <a:rPr lang="es-CL" sz="2220" b="1">
                <a:solidFill>
                  <a:srgbClr val="D36C32"/>
                </a:solidFill>
              </a:rPr>
              <a:t>la digitalización de los procesos y la automatización</a:t>
            </a:r>
            <a:r>
              <a:rPr lang="es-CL" sz="2220"/>
              <a:t> de los mismos han asumido un rol fundamental como formas de organizar nuestra vida. </a:t>
            </a:r>
            <a:endParaRPr lang="es-ES" sz="1295" dirty="0"/>
          </a:p>
          <a:p>
            <a:pPr marL="0" lvl="0" indent="0" algn="just" rtl="0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295"/>
              <a:buFont typeface="Lato"/>
              <a:buNone/>
            </a:pPr>
            <a:endParaRPr sz="1295"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4427984" y="6021288"/>
            <a:ext cx="324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755576" y="1052736"/>
            <a:ext cx="7574631" cy="10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3200"/>
              <a:buFont typeface="Lato"/>
              <a:buNone/>
            </a:pPr>
            <a:r>
              <a:rPr lang="es-CL" b="1" i="0">
                <a:solidFill>
                  <a:srgbClr val="009EAA"/>
                </a:solidFill>
              </a:rPr>
              <a:t>¿Qué son los datos personales?</a:t>
            </a:r>
            <a:endParaRPr dirty="0">
              <a:solidFill>
                <a:srgbClr val="009EAA"/>
              </a:solidFill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755576" y="1916832"/>
            <a:ext cx="7574631" cy="359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Lato"/>
              <a:buNone/>
            </a:pPr>
            <a:r>
              <a:rPr lang="es-CL" sz="2220"/>
              <a:t>Los datos personales son toda información relativa a una persona viva identificada o identificable. </a:t>
            </a:r>
            <a:endParaRPr dirty="0"/>
          </a:p>
          <a:p>
            <a:pPr marL="0" lvl="0" indent="0" algn="just" rtl="0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Lato"/>
              <a:buNone/>
            </a:pPr>
            <a:endParaRPr sz="2220" b="1" dirty="0"/>
          </a:p>
          <a:p>
            <a:pPr marL="0" lvl="0" indent="0" algn="just" rtl="0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Lato"/>
              <a:buNone/>
            </a:pPr>
            <a:r>
              <a:rPr lang="es-CL" sz="2220" b="1">
                <a:solidFill>
                  <a:schemeClr val="accent6">
                    <a:lumMod val="75000"/>
                  </a:schemeClr>
                </a:solidFill>
              </a:rPr>
              <a:t>3 elementos:</a:t>
            </a:r>
            <a:endParaRPr sz="222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Noto Sans Symbols"/>
              <a:buChar char="✔"/>
            </a:pPr>
            <a:r>
              <a:rPr lang="es-CL" sz="2220"/>
              <a:t>Persona natural o individuo</a:t>
            </a:r>
            <a:endParaRPr sz="2220" dirty="0"/>
          </a:p>
          <a:p>
            <a:pPr marL="342900" lvl="0" indent="-342900" algn="just" rtl="0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Noto Sans Symbols"/>
              <a:buChar char="✔"/>
            </a:pPr>
            <a:r>
              <a:rPr lang="es-CL" sz="2220"/>
              <a:t>Viva</a:t>
            </a:r>
            <a:endParaRPr sz="2220" dirty="0"/>
          </a:p>
          <a:p>
            <a:pPr marL="342900" lvl="0" indent="-342900" algn="just" rtl="0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Noto Sans Symbols"/>
              <a:buChar char="✔"/>
            </a:pPr>
            <a:r>
              <a:rPr lang="es-CL" sz="2220"/>
              <a:t>Identificada o identificable : toda persona cuya identidad pueda determinarse, directa o indirectamente, en particular, mediante un número de identificación o uno o varios elementos específicos, característicos de su identidad física, fisiológica, psíquica, económica, cultural o social</a:t>
            </a:r>
            <a:endParaRPr dirty="0"/>
          </a:p>
          <a:p>
            <a:pPr marL="342900" lvl="0" indent="-201930" algn="just" rtl="0">
              <a:lnSpc>
                <a:spcPct val="8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2220"/>
              <a:buFont typeface="Noto Sans Symbols"/>
              <a:buNone/>
            </a:pPr>
            <a:endParaRPr sz="2220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42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755576" y="260648"/>
            <a:ext cx="7574631" cy="532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36C09"/>
              </a:buClr>
              <a:buSzPts val="1800"/>
            </a:pPr>
            <a:endParaRPr lang="es-CL" sz="1800" b="1">
              <a:solidFill>
                <a:srgbClr val="E36C09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E36C09"/>
              </a:buClr>
              <a:buSzPts val="1800"/>
            </a:pPr>
            <a:r>
              <a:rPr lang="es-CL" sz="2400" b="1">
                <a:solidFill>
                  <a:srgbClr val="009EAA"/>
                </a:solidFill>
              </a:rPr>
              <a:t>Protección de Datos: </a:t>
            </a:r>
            <a:endParaRPr sz="2400" dirty="0">
              <a:solidFill>
                <a:srgbClr val="009EAA"/>
              </a:solidFill>
            </a:endParaRPr>
          </a:p>
          <a:p>
            <a:pPr marL="285750" lvl="0" indent="-1714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dirty="0">
              <a:solidFill>
                <a:srgbClr val="E36C09"/>
              </a:solidFill>
            </a:endParaRPr>
          </a:p>
          <a:p>
            <a:pPr marL="285750" lvl="0" indent="-1714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dirty="0">
              <a:solidFill>
                <a:srgbClr val="E36C09"/>
              </a:solidFill>
            </a:endParaRPr>
          </a:p>
          <a:p>
            <a:pPr marL="285750" lvl="0" indent="-2857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s-CL" sz="1800"/>
              <a:t>La facultad de control de la propia información frente a su tratamiento automatizado o no, es decir, no sólo a aquella información albergada en sistemas computacionales, sino en cualquier soporte que permita su utilización: almacenamiento, organización y acceso.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s-CL" sz="1800"/>
              <a:t>Es una garantía individual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s-CL" sz="1800"/>
              <a:t>Inherente a todo ser humano 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s-CL" sz="1800"/>
              <a:t>No es absoluto, pues reconoce limitaciones proporcionales:</a:t>
            </a:r>
            <a:endParaRPr dirty="0"/>
          </a:p>
          <a:p>
            <a:pPr marL="536718" lvl="1" indent="-21526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Char char="–"/>
            </a:pPr>
            <a:r>
              <a:rPr lang="es-CL" sz="1800"/>
              <a:t>Libertad de Expresión</a:t>
            </a:r>
            <a:endParaRPr dirty="0"/>
          </a:p>
          <a:p>
            <a:pPr marL="536718" lvl="1" indent="-21526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Char char="–"/>
            </a:pPr>
            <a:r>
              <a:rPr lang="es-CL" sz="1800"/>
              <a:t>Seguridad</a:t>
            </a:r>
            <a:endParaRPr dirty="0"/>
          </a:p>
          <a:p>
            <a:pPr marL="536718" lvl="1" indent="-21526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Char char="–"/>
            </a:pPr>
            <a:r>
              <a:rPr lang="es-CL" sz="1800"/>
              <a:t>Legítimo derecho a “saber”</a:t>
            </a:r>
            <a:endParaRPr dirty="0"/>
          </a:p>
          <a:p>
            <a:pPr marL="536718" lvl="1" indent="-21526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Char char="–"/>
            </a:pPr>
            <a:r>
              <a:rPr lang="es-CL" sz="1800"/>
              <a:t>Voluntad de la persona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s-CL" sz="1800"/>
              <a:t>Consagrada a nivel supraconstitucional en Tratados Internacionales de Derechos Humanos. En Chile en reforma a la Constitución 2018. 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Lato"/>
              <a:buNone/>
            </a:pPr>
            <a:endParaRPr dirty="0"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4427984" y="6021288"/>
            <a:ext cx="32403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endParaRPr dirty="0"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867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784684" y="692696"/>
            <a:ext cx="7574631" cy="10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6D33"/>
              </a:buClr>
              <a:buSzPts val="2880"/>
              <a:buFont typeface="Lato"/>
              <a:buNone/>
            </a:pPr>
            <a:r>
              <a:rPr lang="es-CL" sz="2880" b="1" i="0">
                <a:solidFill>
                  <a:srgbClr val="009EAA"/>
                </a:solidFill>
              </a:rPr>
              <a:t>Tipos de datos:</a:t>
            </a:r>
            <a:br>
              <a:rPr lang="es-CL" sz="2880" i="0">
                <a:solidFill>
                  <a:srgbClr val="009EAA"/>
                </a:solidFill>
              </a:rPr>
            </a:br>
            <a:endParaRPr sz="2880" i="0" dirty="0">
              <a:solidFill>
                <a:srgbClr val="009EAA"/>
              </a:solidFill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7812360" y="6021288"/>
            <a:ext cx="5178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Lato"/>
              <a:buNone/>
            </a:pPr>
            <a:fld id="{00000000-1234-1234-1234-123412341234}" type="slidenum">
              <a:rPr lang="es-CL"/>
              <a:t>9</a:t>
            </a:fld>
            <a:endParaRPr dirty="0"/>
          </a:p>
        </p:txBody>
      </p:sp>
      <p:sp>
        <p:nvSpPr>
          <p:cNvPr id="130" name="Google Shape;130;p23"/>
          <p:cNvSpPr txBox="1"/>
          <p:nvPr/>
        </p:nvSpPr>
        <p:spPr>
          <a:xfrm>
            <a:off x="1115616" y="3113811"/>
            <a:ext cx="7214591" cy="139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25" tIns="41125" rIns="41125" bIns="41125" anchor="ctr" anchorCtr="0">
            <a:noAutofit/>
          </a:bodyPr>
          <a:lstStyle/>
          <a:p>
            <a:pPr lvl="0">
              <a:buClr>
                <a:srgbClr val="7F7F7F"/>
              </a:buClr>
              <a:buSzPts val="1800"/>
            </a:pPr>
            <a:r>
              <a:rPr lang="es-CL" sz="1800" b="1">
                <a:solidFill>
                  <a:schemeClr val="accent6">
                    <a:lumMod val="75000"/>
                  </a:schemeClr>
                </a:solidFill>
                <a:latin typeface="Lato"/>
                <a:sym typeface="Lato"/>
              </a:rPr>
              <a:t>Ejemplos: 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Nombre.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Rut.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Correo electrónico.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Número telefónico.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Edad.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Profesión u oficio.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Dirección.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Datos de geolocalización.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Dirección IP.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Huella digital.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Preferencias de consumo.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Religión.</a:t>
            </a:r>
          </a:p>
          <a:p>
            <a:pPr marL="285750" lvl="0" indent="-285750">
              <a:buClr>
                <a:srgbClr val="7F7F7F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800" b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Lato"/>
              </a:rPr>
              <a:t>Composición familiar.</a:t>
            </a:r>
          </a:p>
          <a:p>
            <a:pPr lvl="0">
              <a:buClr>
                <a:srgbClr val="7F7F7F"/>
              </a:buClr>
              <a:buSzPts val="1800"/>
            </a:pPr>
            <a:endParaRPr lang="es-CL" sz="1800" b="1">
              <a:solidFill>
                <a:schemeClr val="accent6">
                  <a:lumMod val="75000"/>
                </a:schemeClr>
              </a:solidFill>
              <a:latin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endParaRPr lang="es-CL" sz="1800" b="1">
              <a:solidFill>
                <a:schemeClr val="accent6">
                  <a:lumMod val="75000"/>
                </a:schemeClr>
              </a:solidFill>
              <a:latin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endParaRPr lang="es-CL" sz="1800" b="1">
              <a:solidFill>
                <a:schemeClr val="accent6">
                  <a:lumMod val="75000"/>
                </a:schemeClr>
              </a:solidFill>
              <a:latin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Lato"/>
              <a:buNone/>
            </a:pPr>
            <a:endParaRPr dirty="0"/>
          </a:p>
        </p:txBody>
      </p:sp>
      <p:pic>
        <p:nvPicPr>
          <p:cNvPr id="5" name="Google Shape;267;p23">
            <a:extLst>
              <a:ext uri="{FF2B5EF4-FFF2-40B4-BE49-F238E27FC236}">
                <a16:creationId xmlns:a16="http://schemas.microsoft.com/office/drawing/2014/main" id="{40AC0ACB-5986-F54E-BEDD-A6D4F90CF5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676" y="2366600"/>
            <a:ext cx="3459225" cy="230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018427"/>
      </p:ext>
    </p:extLst>
  </p:cSld>
  <p:clrMapOvr>
    <a:masterClrMapping/>
  </p:clrMapOvr>
</p:sld>
</file>

<file path=ppt/theme/theme1.xml><?xml version="1.0" encoding="utf-8"?>
<a:theme xmlns:a="http://schemas.openxmlformats.org/drawingml/2006/main" name="DP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1287</Words>
  <Application>Microsoft Macintosh PowerPoint</Application>
  <PresentationFormat>Presentación en pantalla (4:3)</PresentationFormat>
  <Paragraphs>173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Helvetica Neue</vt:lpstr>
      <vt:lpstr>Lato</vt:lpstr>
      <vt:lpstr>Noto Sans Symbols</vt:lpstr>
      <vt:lpstr>Wingdings</vt:lpstr>
      <vt:lpstr>DP</vt:lpstr>
      <vt:lpstr>TRATAMIENTO  DE DATOS PERSONALES EN CHILE: Experiencias para no cometer los mismos errores    </vt:lpstr>
      <vt:lpstr>Nuestro Trabajo</vt:lpstr>
      <vt:lpstr>Presentación de PowerPoint</vt:lpstr>
      <vt:lpstr>Privacidad y Protección de Datos </vt:lpstr>
      <vt:lpstr>Conflictos del entorno ciber</vt:lpstr>
      <vt:lpstr>Ciberespacio de datos</vt:lpstr>
      <vt:lpstr>¿Qué son los datos personales?</vt:lpstr>
      <vt:lpstr>Presentación de PowerPoint</vt:lpstr>
      <vt:lpstr>Tipos de datos: </vt:lpstr>
      <vt:lpstr>Tipos de datos: </vt:lpstr>
      <vt:lpstr>¿Cuándo el dato será sensible?</vt:lpstr>
      <vt:lpstr>Legislación de Chile</vt:lpstr>
      <vt:lpstr>SITUACIONES GRAVES Y PREOCUPANTES POR PARTE DE INSTITUCIONES DEL ESTADO</vt:lpstr>
      <vt:lpstr>Presentación de PowerPoint</vt:lpstr>
      <vt:lpstr>Convenio  SENAME y ANI</vt:lpstr>
      <vt:lpstr>SUBTEL  Ley de Velocidad Mínima Garantizada de Acceso a Internet</vt:lpstr>
      <vt:lpstr>CoronApp Chile</vt:lpstr>
      <vt:lpstr>Necesidad de Modernización de Marco Normativo en Chile</vt:lpstr>
      <vt:lpstr>Presentación de PowerPoint</vt:lpstr>
      <vt:lpstr>Actual Proyecto de Ley  en  Chile  </vt:lpstr>
      <vt:lpstr>Proyecto de Ley</vt:lpstr>
      <vt:lpstr>Reglamento Europeo  de  Protección de datos (GDPR)</vt:lpstr>
      <vt:lpstr>Novedades</vt:lpstr>
      <vt:lpstr>Evitar Errores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 y Protección de Datos Ciclo de Charlas CIISA 2030: Reflexiones para Transformar Chile Danny Rayman Labrin  13  de Agosto de 2020 </dc:title>
  <cp:lastModifiedBy>5333</cp:lastModifiedBy>
  <cp:revision>26</cp:revision>
  <dcterms:modified xsi:type="dcterms:W3CDTF">2020-10-08T13:58:48Z</dcterms:modified>
</cp:coreProperties>
</file>